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74484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206947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000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2177662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3522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2171576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2145601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411035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384902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C82E65-4A17-46AA-9DD9-2817EFA4981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406959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C82E65-4A17-46AA-9DD9-2817EFA4981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97272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C82E65-4A17-46AA-9DD9-2817EFA49814}" type="datetimeFigureOut">
              <a:rPr lang="en-US" smtClean="0"/>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209827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C82E65-4A17-46AA-9DD9-2817EFA49814}" type="datetimeFigureOut">
              <a:rPr lang="en-US" smtClean="0"/>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188831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2E65-4A17-46AA-9DD9-2817EFA49814}" type="datetimeFigureOut">
              <a:rPr lang="en-US" smtClean="0"/>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45872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82E65-4A17-46AA-9DD9-2817EFA4981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162078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C82E65-4A17-46AA-9DD9-2817EFA4981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BABB-30C5-4924-B9BC-5DAF474F2E35}" type="slidenum">
              <a:rPr lang="en-US" smtClean="0"/>
              <a:t>‹#›</a:t>
            </a:fld>
            <a:endParaRPr lang="en-US"/>
          </a:p>
        </p:txBody>
      </p:sp>
    </p:spTree>
    <p:extLst>
      <p:ext uri="{BB962C8B-B14F-4D97-AF65-F5344CB8AC3E}">
        <p14:creationId xmlns:p14="http://schemas.microsoft.com/office/powerpoint/2010/main" val="4327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C82E65-4A17-46AA-9DD9-2817EFA49814}" type="datetimeFigureOut">
              <a:rPr lang="en-US" smtClean="0"/>
              <a:t>12/19/2023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29BABB-30C5-4924-B9BC-5DAF474F2E35}" type="slidenum">
              <a:rPr lang="en-US" smtClean="0"/>
              <a:t>‹#›</a:t>
            </a:fld>
            <a:endParaRPr lang="en-US"/>
          </a:p>
        </p:txBody>
      </p:sp>
    </p:spTree>
    <p:extLst>
      <p:ext uri="{BB962C8B-B14F-4D97-AF65-F5344CB8AC3E}">
        <p14:creationId xmlns:p14="http://schemas.microsoft.com/office/powerpoint/2010/main" val="3994554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F20FB8-9C8D-49BE-8BB2-064430918AFE}"/>
              </a:ext>
            </a:extLst>
          </p:cNvPr>
          <p:cNvSpPr txBox="1"/>
          <p:nvPr/>
        </p:nvSpPr>
        <p:spPr>
          <a:xfrm>
            <a:off x="1150883" y="744600"/>
            <a:ext cx="8202010" cy="4485843"/>
          </a:xfrm>
          <a:prstGeom prst="rect">
            <a:avLst/>
          </a:prstGeom>
          <a:noFill/>
        </p:spPr>
        <p:txBody>
          <a:bodyPr wrap="square">
            <a:spAutoFit/>
          </a:bodyPr>
          <a:lstStyle/>
          <a:p>
            <a:pPr algn="ctr" rtl="1">
              <a:lnSpc>
                <a:spcPct val="150000"/>
              </a:lnSpc>
              <a:spcAft>
                <a:spcPts val="800"/>
              </a:spcAft>
            </a:pPr>
            <a:r>
              <a:rPr lang="fa-IR" sz="3600" b="1" dirty="0">
                <a:effectLst/>
                <a:latin typeface="Calibri" panose="020F0502020204030204" pitchFamily="34" charset="0"/>
                <a:ea typeface="Calibri" panose="020F0502020204030204" pitchFamily="34" charset="0"/>
                <a:cs typeface="B Titr" panose="00000700000000000000" pitchFamily="2" charset="-78"/>
              </a:rPr>
              <a:t>به نام خدا</a:t>
            </a:r>
            <a:endParaRPr lang="en-US" sz="3600" b="1" dirty="0">
              <a:effectLst/>
              <a:latin typeface="Calibri" panose="020F0502020204030204" pitchFamily="34" charset="0"/>
              <a:ea typeface="Calibri" panose="020F0502020204030204" pitchFamily="34" charset="0"/>
              <a:cs typeface="B Titr" panose="00000700000000000000" pitchFamily="2" charset="-78"/>
            </a:endParaRPr>
          </a:p>
          <a:p>
            <a:pPr algn="ctr" rtl="1">
              <a:lnSpc>
                <a:spcPct val="150000"/>
              </a:lnSpc>
              <a:spcAft>
                <a:spcPts val="800"/>
              </a:spcAft>
            </a:pPr>
            <a:endParaRPr lang="fa-IR" sz="3600" b="1" dirty="0">
              <a:effectLst/>
              <a:latin typeface="Calibri" panose="020F0502020204030204" pitchFamily="34" charset="0"/>
              <a:ea typeface="Calibri" panose="020F0502020204030204" pitchFamily="34" charset="0"/>
              <a:cs typeface="B Titr" panose="00000700000000000000" pitchFamily="2" charset="-78"/>
            </a:endParaRPr>
          </a:p>
          <a:p>
            <a:pPr algn="ctr" rtl="1">
              <a:lnSpc>
                <a:spcPct val="150000"/>
              </a:lnSpc>
              <a:spcAft>
                <a:spcPts val="800"/>
              </a:spcAft>
            </a:pPr>
            <a:r>
              <a:rPr lang="fa-IR" sz="3600" b="1" dirty="0">
                <a:latin typeface="Calibri" panose="020F0502020204030204" pitchFamily="34" charset="0"/>
                <a:ea typeface="Calibri" panose="020F0502020204030204" pitchFamily="34" charset="0"/>
                <a:cs typeface="B Titr" panose="00000700000000000000" pitchFamily="2" charset="-78"/>
              </a:rPr>
              <a:t>موضوع</a:t>
            </a:r>
          </a:p>
          <a:p>
            <a:pPr algn="ctr" rtl="1">
              <a:lnSpc>
                <a:spcPct val="150000"/>
              </a:lnSpc>
              <a:spcAft>
                <a:spcPts val="800"/>
              </a:spcAft>
            </a:pPr>
            <a:r>
              <a:rPr lang="fa-IR" sz="3600" b="1" dirty="0">
                <a:latin typeface="Calibri" panose="020F0502020204030204" pitchFamily="34" charset="0"/>
                <a:ea typeface="Calibri" panose="020F0502020204030204" pitchFamily="34" charset="0"/>
                <a:cs typeface="B Titr" panose="00000700000000000000" pitchFamily="2" charset="-78"/>
              </a:rPr>
              <a:t>شیوه نامه پذیرش درخواست اجرای مفاد اسناد لازم الاجرا از طریق دفاتر اسناد رسمی</a:t>
            </a:r>
          </a:p>
        </p:txBody>
      </p:sp>
    </p:spTree>
    <p:extLst>
      <p:ext uri="{BB962C8B-B14F-4D97-AF65-F5344CB8AC3E}">
        <p14:creationId xmlns:p14="http://schemas.microsoft.com/office/powerpoint/2010/main" val="10549315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D83EE9-F952-4FB0-837A-77C9F35E92EC}"/>
              </a:ext>
            </a:extLst>
          </p:cNvPr>
          <p:cNvSpPr txBox="1"/>
          <p:nvPr/>
        </p:nvSpPr>
        <p:spPr>
          <a:xfrm>
            <a:off x="1040524" y="1024909"/>
            <a:ext cx="8046983" cy="3832459"/>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2-3-1-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اظهار نامه ابلاغ شده به مالک ملک یا استفاده کننده بطوریکه ده روز از زمان ابلاغ آن سپری شده باشد.</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مثبت سمت مدیر عامل</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صورتحساب ریز بدهی سهم مالک یا استفاده کننده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اجرائيه.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11697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030617-2F14-4CB9-A5B4-686A4EF12DC7}"/>
              </a:ext>
            </a:extLst>
          </p:cNvPr>
          <p:cNvSpPr txBox="1"/>
          <p:nvPr/>
        </p:nvSpPr>
        <p:spPr>
          <a:xfrm>
            <a:off x="977462" y="1202329"/>
            <a:ext cx="8359665" cy="3729867"/>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2-3-2-مرجع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شهر محل وقوع ملک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2-3-3-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ماده 9 قانون نحوه واگذاری مالکیت اداره امور شهرکهای صنعتی و تبصره 2 آن.</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2-4- پذیرش تقاضای صدور اجرائیه عوارض شهرداری</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4678505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89F66F-A0E7-4E4C-A129-56B436B604F0}"/>
              </a:ext>
            </a:extLst>
          </p:cNvPr>
          <p:cNvSpPr txBox="1"/>
          <p:nvPr/>
        </p:nvSpPr>
        <p:spPr>
          <a:xfrm>
            <a:off x="882869" y="590723"/>
            <a:ext cx="8438494" cy="4754507"/>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2-4-1-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رونوشت مصدق رأی کمیسیون حل اختلاف (موضوع ماده 77 قانون اصلاح پاره ای از مواد و الحاق مواد جدید به قانون شهرداری مصوب 1345) و یا تصمیم کمیسیون ماده 8 قانون نوسازی و عمران شهری مصوب 47/9/7</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صورتحساب قطعی شده عوارض موضوع ماده 110 قانون شهرداری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اخطار ابلاغ شده رأی به مؤدی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7374545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A8272D-4485-43EE-B56F-DFD20B0E1F12}"/>
              </a:ext>
            </a:extLst>
          </p:cNvPr>
          <p:cNvSpPr txBox="1"/>
          <p:nvPr/>
        </p:nvSpPr>
        <p:spPr>
          <a:xfrm>
            <a:off x="882869" y="328934"/>
            <a:ext cx="8422728" cy="4190891"/>
          </a:xfrm>
          <a:prstGeom prst="rect">
            <a:avLst/>
          </a:prstGeom>
          <a:noFill/>
        </p:spPr>
        <p:txBody>
          <a:bodyPr wrap="square">
            <a:spAutoFit/>
          </a:bodyPr>
          <a:lstStyle/>
          <a:p>
            <a:pPr algn="just" rtl="1">
              <a:lnSpc>
                <a:spcPct val="107000"/>
              </a:lnSpc>
              <a:spcAft>
                <a:spcPts val="800"/>
              </a:spcAft>
            </a:pPr>
            <a:r>
              <a:rPr lang="en-US" sz="1800" b="1" dirty="0">
                <a:effectLst/>
                <a:latin typeface="B Nazanin" panose="00000400000000000000" pitchFamily="2" charset="-78"/>
                <a:ea typeface="Calibri" panose="020F0502020204030204" pitchFamily="34" charset="0"/>
                <a:cs typeface="Arial" panose="020B0604020202020204" pitchFamily="34" charset="0"/>
              </a:rPr>
              <a:t> </a:t>
            </a:r>
            <a:r>
              <a:rPr lang="ar-SA" sz="2800" b="1" dirty="0">
                <a:latin typeface="Calibri" panose="020F0502020204030204" pitchFamily="34" charset="0"/>
                <a:cs typeface="B Nazanin" panose="00000400000000000000" pitchFamily="2" charset="-78"/>
              </a:rPr>
              <a:t>2-4-2-مرجع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محل اقامت متعهد له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3 -2-4- مستند قانونی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مواد 8 13 قانون نوسازی و عمران شهری مصوب 47/9/7 و مواد 77 و قانون شهرداری و ماده 181 و 182 آئین نامه اجرا.</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2-5- پذیرش تقاضای صدور اجرائیه قراردادهای عادی بانکی و مؤسسات مالی و اعتباری مجاز غیربانکی و صندوق تعاون</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1622140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CF814D-30CD-47C5-9F3D-F25DCC327FF3}"/>
              </a:ext>
            </a:extLst>
          </p:cNvPr>
          <p:cNvSpPr txBox="1"/>
          <p:nvPr/>
        </p:nvSpPr>
        <p:spPr>
          <a:xfrm>
            <a:off x="1056290" y="698651"/>
            <a:ext cx="8280838" cy="4601260"/>
          </a:xfrm>
          <a:prstGeom prst="rect">
            <a:avLst/>
          </a:prstGeom>
          <a:noFill/>
        </p:spPr>
        <p:txBody>
          <a:bodyPr wrap="square">
            <a:spAutoFit/>
          </a:bodyPr>
          <a:lstStyle/>
          <a:p>
            <a:pPr algn="just" rtl="1">
              <a:lnSpc>
                <a:spcPct val="200000"/>
              </a:lnSpc>
              <a:spcAft>
                <a:spcPts val="800"/>
              </a:spcAft>
            </a:pPr>
            <a:r>
              <a:rPr lang="ar-SA" sz="2800" b="1" dirty="0">
                <a:latin typeface="Calibri" panose="020F0502020204030204" pitchFamily="34" charset="0"/>
                <a:cs typeface="B Nazanin" panose="00000400000000000000" pitchFamily="2" charset="-78"/>
              </a:rPr>
              <a:t>2-5-1-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20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20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قرارداد بانکی یا قرارداد مربوط به مؤسسات مالی و اعتباری مجاز غیربانکی یا صندوق تعاون </a:t>
            </a:r>
            <a:endParaRPr lang="en-US" sz="2800" b="1" dirty="0">
              <a:latin typeface="Calibri" panose="020F0502020204030204" pitchFamily="34" charset="0"/>
              <a:cs typeface="B Nazanin" panose="00000400000000000000" pitchFamily="2" charset="-78"/>
            </a:endParaRPr>
          </a:p>
          <a:p>
            <a:pPr lvl="0" indent="-342900" algn="just" rtl="1">
              <a:lnSpc>
                <a:spcPct val="20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2243475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5F536B-BDFF-4B5D-A618-293E973C8F11}"/>
              </a:ext>
            </a:extLst>
          </p:cNvPr>
          <p:cNvSpPr txBox="1"/>
          <p:nvPr/>
        </p:nvSpPr>
        <p:spPr>
          <a:xfrm>
            <a:off x="914400" y="507945"/>
            <a:ext cx="8330763" cy="5010346"/>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2-5-2 نکات مهم</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الف- پذیرش تقاضا به طرفیت اشخاصی که در قرارداد نام آنها ذکر شده و ذیل کلیه اوراق قرارداد را امضاء نموده باشند صورت می گیرد.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ب </a:t>
            </a:r>
            <a:r>
              <a:rPr lang="fa-IR" sz="2800" b="1" dirty="0">
                <a:latin typeface="Calibri" panose="020F0502020204030204" pitchFamily="34" charset="0"/>
                <a:cs typeface="B Nazanin" panose="00000400000000000000" pitchFamily="2" charset="-78"/>
              </a:rPr>
              <a:t> -</a:t>
            </a:r>
            <a:r>
              <a:rPr lang="ar-SA" sz="2800" b="1" dirty="0">
                <a:latin typeface="Calibri" panose="020F0502020204030204" pitchFamily="34" charset="0"/>
                <a:cs typeface="B Nazanin" panose="00000400000000000000" pitchFamily="2" charset="-78"/>
              </a:rPr>
              <a:t> پذیرش تقاضا نسبت به مبالغی که منجزاً در قرارداد قید شده اعم اعم از اصل طلب، سود و خسارت تأخیر تأدیه انجام می گیرد</a:t>
            </a:r>
            <a:r>
              <a:rPr lang="en-US" sz="2800" b="1" dirty="0">
                <a:latin typeface="Calibri" panose="020F0502020204030204" pitchFamily="34" charset="0"/>
                <a:cs typeface="B Nazanin" panose="00000400000000000000" pitchFamily="2" charset="-78"/>
              </a:rPr>
              <a:t>.</a:t>
            </a: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ج- چنانچه تقاضای پذیرش اجرائیه مربوط به قرارداد داخلی بانکها موضوع معاملات اموال غیرمنقول و یا خودرو باشد (مانند قراردادهای اجاره به شرط تملیک املاک یا خودرو) به دلیل اینکه تنظیم این نوع معاملات الزاماً باید در دفاتر اسناد رسمی صورت گیرد رسمی صورت گیرد، قابلیت پذیرش ندارد.</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925940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1FF09-3939-43BE-B1E6-07D559F6E16A}"/>
              </a:ext>
            </a:extLst>
          </p:cNvPr>
          <p:cNvSpPr txBox="1"/>
          <p:nvPr/>
        </p:nvSpPr>
        <p:spPr>
          <a:xfrm>
            <a:off x="835573" y="338650"/>
            <a:ext cx="8343900" cy="5573962"/>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2-5-3-مرجع پذیرش درخواست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محل اقامت متعهد له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2-5-4-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مستند قانونی صدور اجرائيه : قانون اصلاح ماده 15 قانون عملیات بانکی بدون ربا و الحاق دو تبصره به آن مصوب 1365 - قانون تسری امتیازات خاص بانکها به مؤسسات اعتباری مجاز غیربانکی مصوب 1381 و قانون تسری امتیازات خاص بانکها به صندوق تعاون مصوب 1381 و ماده 199 آئین نامه اجرا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2-6- پذیرش تقاضای صدور اجرائیه مربوط به آراء هیأت داوری بورس اوراق بهادار</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60928389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0B123-A86C-4181-9FD9-E2E04FFF5D82}"/>
              </a:ext>
            </a:extLst>
          </p:cNvPr>
          <p:cNvSpPr txBox="1"/>
          <p:nvPr/>
        </p:nvSpPr>
        <p:spPr>
          <a:xfrm>
            <a:off x="2565838" y="1430156"/>
            <a:ext cx="6109138" cy="2244204"/>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2-6-1-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رأی هیأت داوری بورس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80555175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2F98C-A8D0-4C24-952F-3FF112AF5286}"/>
              </a:ext>
            </a:extLst>
          </p:cNvPr>
          <p:cNvSpPr txBox="1"/>
          <p:nvPr/>
        </p:nvSpPr>
        <p:spPr>
          <a:xfrm>
            <a:off x="1024759" y="302059"/>
            <a:ext cx="8249307" cy="5779146"/>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2-6-2- نکته مهم</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قرارهای صادره از هیأت داوری بورس قابلیت صدور اجرائیه ندارند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2-6-3-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محل اقامت متعهد له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2-6-4-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تبصره 5 ماده 37 قانون بازار اوراق بهادار مصوب 01/09/1384 و ماده 194 آئین نامه اجرا.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2-7- صدور اجرائیه اسناد عادی اعطای تسهیلات اتحادیه ها و شرکت های تعاونی روستائی، تولید و صندوق تعاون روستائی ایرانیان، کشاورزی، عشایری، صیادی، صنایع روستائی و فرش</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19081038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7C4CB6-4601-460A-AB7F-45D04B3D0D45}"/>
              </a:ext>
            </a:extLst>
          </p:cNvPr>
          <p:cNvSpPr txBox="1"/>
          <p:nvPr/>
        </p:nvSpPr>
        <p:spPr>
          <a:xfrm>
            <a:off x="1072055" y="834248"/>
            <a:ext cx="8249307" cy="4224233"/>
          </a:xfrm>
          <a:prstGeom prst="rect">
            <a:avLst/>
          </a:prstGeom>
          <a:noFill/>
        </p:spPr>
        <p:txBody>
          <a:bodyPr wrap="square">
            <a:spAutoFit/>
          </a:bodyPr>
          <a:lstStyle/>
          <a:p>
            <a:pPr algn="just" rtl="1">
              <a:lnSpc>
                <a:spcPct val="150000"/>
              </a:lnSpc>
              <a:spcAft>
                <a:spcPts val="800"/>
              </a:spcAft>
            </a:pPr>
            <a:r>
              <a:rPr lang="ar-SA" sz="2800" b="1" dirty="0">
                <a:latin typeface="Calibri" panose="020F0502020204030204" pitchFamily="34" charset="0"/>
                <a:cs typeface="B Nazanin" panose="00000400000000000000" pitchFamily="2" charset="-78"/>
              </a:rPr>
              <a:t>2-7-1-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5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5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قرارداد منعقده بین وام گیرنده و شرکتهای تعاونی یا اتحادیه ت عاونی روستائی یا کشاورزی، تولید و صندوق تعاون رو ستائی ایرانیان و ...............</a:t>
            </a:r>
            <a:endParaRPr lang="en-US" sz="2800" b="1" dirty="0">
              <a:latin typeface="Calibri" panose="020F0502020204030204" pitchFamily="34" charset="0"/>
              <a:cs typeface="B Nazanin" panose="00000400000000000000" pitchFamily="2" charset="-78"/>
            </a:endParaRPr>
          </a:p>
          <a:p>
            <a:pPr lvl="0" indent="-342900" algn="just" rtl="1">
              <a:lnSpc>
                <a:spcPct val="150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37266286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A61314-57F8-42A5-9B48-33AFFC80E62C}"/>
              </a:ext>
            </a:extLst>
          </p:cNvPr>
          <p:cNvSpPr txBox="1"/>
          <p:nvPr/>
        </p:nvSpPr>
        <p:spPr>
          <a:xfrm>
            <a:off x="1008993" y="918020"/>
            <a:ext cx="8012824" cy="3911776"/>
          </a:xfrm>
          <a:prstGeom prst="rect">
            <a:avLst/>
          </a:prstGeom>
          <a:noFill/>
        </p:spPr>
        <p:txBody>
          <a:bodyPr wrap="square">
            <a:spAutoFit/>
          </a:bodyPr>
          <a:lstStyle/>
          <a:p>
            <a:pPr algn="just" rtl="1">
              <a:lnSpc>
                <a:spcPct val="107000"/>
              </a:lnSpc>
              <a:spcAft>
                <a:spcPts val="800"/>
              </a:spcAft>
            </a:pPr>
            <a:r>
              <a:rPr lang="ar-SA" sz="2800" b="1" dirty="0">
                <a:effectLst/>
                <a:latin typeface="Calibri" panose="020F0502020204030204" pitchFamily="34" charset="0"/>
                <a:ea typeface="Calibri" panose="020F0502020204030204" pitchFamily="34" charset="0"/>
                <a:cs typeface="B Nazanin" panose="00000400000000000000" pitchFamily="2" charset="-78"/>
              </a:rPr>
              <a:t>2-1- پذیرش تقاضای صدور اجرائیه چک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b="1" dirty="0">
                <a:effectLst/>
                <a:latin typeface="Calibri" panose="020F0502020204030204" pitchFamily="34" charset="0"/>
                <a:ea typeface="Calibri" panose="020F0502020204030204" pitchFamily="34" charset="0"/>
                <a:cs typeface="B Nazanin" panose="00000400000000000000" pitchFamily="2" charset="-78"/>
              </a:rPr>
              <a:t>2-1-1- مدارک لازم</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مدارک احراز هویت و سمت متقاضی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lnSpc>
                <a:spcPct val="107000"/>
              </a:lnSpc>
              <a:spcAft>
                <a:spcPts val="800"/>
              </a:spcAft>
              <a:buFont typeface="Symbol" panose="05050102010706020507" pitchFamily="18"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اصل چک</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lnSpc>
                <a:spcPct val="107000"/>
              </a:lnSpc>
              <a:spcAft>
                <a:spcPts val="800"/>
              </a:spcAft>
              <a:buFont typeface="Symbol" panose="05050102010706020507" pitchFamily="18"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اصل گواهینامه عدم پرداخت صادره از بانک محال علیه</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lnSpc>
                <a:spcPct val="107000"/>
              </a:lnSpc>
              <a:spcAft>
                <a:spcPts val="800"/>
              </a:spcAft>
              <a:buFont typeface="Symbol" panose="05050102010706020507" pitchFamily="18" charset="2"/>
              <a:buChar char=""/>
            </a:pPr>
            <a:r>
              <a:rPr lang="ar-SA" sz="2800" b="1" dirty="0">
                <a:effectLst/>
                <a:latin typeface="Calibri" panose="020F0502020204030204" pitchFamily="34" charset="0"/>
                <a:ea typeface="Calibri" panose="020F0502020204030204" pitchFamily="34" charset="0"/>
                <a:cs typeface="B Nazanin" panose="00000400000000000000" pitchFamily="2" charset="-78"/>
              </a:rPr>
              <a:t>تقاضا نامه تکمیل شده اجرائیه</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p>
            <a:pPr marL="457200" algn="just" rtl="1">
              <a:lnSpc>
                <a:spcPct val="107000"/>
              </a:lnSpc>
              <a:spcAft>
                <a:spcPts val="800"/>
              </a:spcAft>
            </a:pPr>
            <a:r>
              <a:rPr lang="ar-SA" sz="2800" b="1" dirty="0">
                <a:effectLst/>
                <a:latin typeface="Calibri" panose="020F0502020204030204" pitchFamily="34" charset="0"/>
                <a:ea typeface="Calibri" panose="020F0502020204030204" pitchFamily="34" charset="0"/>
                <a:cs typeface="B Nazanin" panose="00000400000000000000" pitchFamily="2" charset="-78"/>
              </a:rPr>
              <a:t>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88666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6E5B04-4A92-4439-ACE4-6FE5F9C682C0}"/>
              </a:ext>
            </a:extLst>
          </p:cNvPr>
          <p:cNvSpPr txBox="1"/>
          <p:nvPr/>
        </p:nvSpPr>
        <p:spPr>
          <a:xfrm>
            <a:off x="851338" y="235886"/>
            <a:ext cx="8299231" cy="6240298"/>
          </a:xfrm>
          <a:prstGeom prst="rect">
            <a:avLst/>
          </a:prstGeom>
          <a:noFill/>
        </p:spPr>
        <p:txBody>
          <a:bodyPr wrap="square">
            <a:spAutoFit/>
          </a:bodyPr>
          <a:lstStyle/>
          <a:p>
            <a:pPr algn="just" rtl="1">
              <a:lnSpc>
                <a:spcPct val="107000"/>
              </a:lnSpc>
              <a:spcAft>
                <a:spcPts val="800"/>
              </a:spcAft>
            </a:pPr>
            <a:r>
              <a:rPr lang="ar-SA" sz="2400" b="1" dirty="0">
                <a:latin typeface="Calibri" panose="020F0502020204030204" pitchFamily="34" charset="0"/>
                <a:cs typeface="B Nazanin" panose="00000400000000000000" pitchFamily="2" charset="-78"/>
              </a:rPr>
              <a:t>2-7-2- نکته مهم</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مبلغ قرارداد نباید از 50.000.000 ريال تجاوز نماید (ماده واحده قانون اعتبار اسناد عادی وامهای پرداختی شرکتهای تعاونی روستائی، عشایری و صیادی به اعضاء مصوب 17/12/94)</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-2-7-3 مرجع پذیرش درخواست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پذیرش درخواست صدور اجرائیه از دفترخانه محل اقامت متعهد له صورت می گیرد.</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-2-7-4- مستند قانونی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ماده واحده قانون اعتبار اسناد وام های پرداختی شرکتهای تعاونی روستائی، عشایری و صیادی به اعضا اعضا مصوب 17/12/94 و ماده 11 قانون تشکیل بانک تعاون کشاورزی ایران مصوب 1348 و تبصره 63 ماده واحده قانون بودجه اصلاحی سال 52 و 53 كل كشور.</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2-8- پذیرش تقاضای صدور اجرائيه وصول مطالبات شرکت فرودگاهی و ناوبری هوائی ایران</a:t>
            </a:r>
            <a:endParaRPr lang="en-US" sz="24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98384359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9073E-D425-439B-8174-D98E31248A4F}"/>
              </a:ext>
            </a:extLst>
          </p:cNvPr>
          <p:cNvSpPr txBox="1"/>
          <p:nvPr/>
        </p:nvSpPr>
        <p:spPr>
          <a:xfrm>
            <a:off x="725214" y="398126"/>
            <a:ext cx="8425355" cy="5655138"/>
          </a:xfrm>
          <a:prstGeom prst="rect">
            <a:avLst/>
          </a:prstGeom>
          <a:noFill/>
        </p:spPr>
        <p:txBody>
          <a:bodyPr wrap="square">
            <a:spAutoFit/>
          </a:bodyPr>
          <a:lstStyle/>
          <a:p>
            <a:pPr algn="just" rtl="1">
              <a:lnSpc>
                <a:spcPct val="107000"/>
              </a:lnSpc>
              <a:spcAft>
                <a:spcPts val="800"/>
              </a:spcAft>
            </a:pPr>
            <a:r>
              <a:rPr lang="ar-SA" sz="2400" b="1" dirty="0">
                <a:latin typeface="Calibri" panose="020F0502020204030204" pitchFamily="34" charset="0"/>
                <a:cs typeface="B Nazanin" panose="00000400000000000000" pitchFamily="2" charset="-78"/>
              </a:rPr>
              <a:t>2-8-1- مدارک لازم</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مدارک احراز هویت و سمت متقاضی.</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صورتحساب مطالبات مر بوط به مازاد نرخ بـ لمیط هر مسافر در پروازهای داخلی و خارجی و نرخ استفاده از پاویونهای فرودگاههای کشور و و صول اجاره بـ ها قرارداد های مر بوط واگذاری اماکن در فرودگاهها به اشخاص.</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تقاضا نامه تکمیل شده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2-8-2-مرجع پذیرش درخواست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پذیرش درخواست صدور اجرائیه از دفترخانه واقع در محل اقامت متعهدله صورت می گیرد.</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2-8-3- مستند قانونی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بند 5 ماده 53 قانون احکام دائمی برنامه های توسعه کشور.</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2-9- پذیرش تقاضای صدور اجرائیه قبوض اقساطی</a:t>
            </a:r>
            <a:endParaRPr lang="en-US" sz="24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16881754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02C05D-5214-472B-985C-C6001A8A7974}"/>
              </a:ext>
            </a:extLst>
          </p:cNvPr>
          <p:cNvSpPr txBox="1"/>
          <p:nvPr/>
        </p:nvSpPr>
        <p:spPr>
          <a:xfrm>
            <a:off x="1008993" y="662302"/>
            <a:ext cx="8141576" cy="3832459"/>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2-9-1- مدارک لازم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قبوض اقساطی.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گواهی دفترخانه صادرکننده قبوض اقساطی مبنی بر عدم پرداخت بدهی و وجه قبوض درآن دفترخانه و عدم تغییر اقامتگاه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کپی مصدق سند مربوط.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55578004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9A5AED-F00B-4A3E-8776-125E53AD4287}"/>
              </a:ext>
            </a:extLst>
          </p:cNvPr>
          <p:cNvSpPr txBox="1"/>
          <p:nvPr/>
        </p:nvSpPr>
        <p:spPr>
          <a:xfrm>
            <a:off x="961697" y="306876"/>
            <a:ext cx="8188872" cy="5573962"/>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2-9-2-نکات مهم</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الف- سررسید پرداخت قبض اقساطی مورد تقاضا باید فرا رسیده باشد.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ب- اگر متقاضی بخواهد از شرط مندرج در سند استفاده نمايد ( مثل اینکه در سند شرط شده باشد که در صورت عدم پرداخت یک یا چند قبض اقساطی کلیه قبوض حال میشود) مشمول ماده 5 آیین نامه اصلاحی مصوب 06/12/98 بوده و هر گونه اقدام با دفترخانه تنظیم کننده سند مربوطه است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2-9-3-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تنظیم کننده سند مربوط به قبض اقساطی، صورت می گیرد.</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03965922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ED66D2-7EAF-466D-A64F-C59A6E53D224}"/>
              </a:ext>
            </a:extLst>
          </p:cNvPr>
          <p:cNvSpPr txBox="1"/>
          <p:nvPr/>
        </p:nvSpPr>
        <p:spPr>
          <a:xfrm>
            <a:off x="788276" y="118241"/>
            <a:ext cx="8485790" cy="5717078"/>
          </a:xfrm>
          <a:prstGeom prst="rect">
            <a:avLst/>
          </a:prstGeom>
          <a:noFill/>
        </p:spPr>
        <p:txBody>
          <a:bodyPr wrap="square">
            <a:spAutoFit/>
          </a:bodyPr>
          <a:lstStyle/>
          <a:p>
            <a:pPr algn="just" rtl="1">
              <a:lnSpc>
                <a:spcPct val="107000"/>
              </a:lnSpc>
              <a:spcAft>
                <a:spcPts val="800"/>
              </a:spcAft>
            </a:pPr>
            <a:r>
              <a:rPr lang="en-US" sz="1800" b="1" dirty="0">
                <a:effectLst/>
                <a:latin typeface="Calibri" panose="020F0502020204030204" pitchFamily="34" charset="0"/>
                <a:ea typeface="Calibri" panose="020F0502020204030204" pitchFamily="34" charset="0"/>
                <a:cs typeface="B Nazanin" panose="00000400000000000000" pitchFamily="2" charset="-78"/>
              </a:rPr>
              <a:t>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2-9-4- مستند قانونی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بند ب اصلاحی ماده 2 آئین نامه اجرا</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2-10- پذیرش تقاضای صدور اجرائیه تخلیه فروشگاهها و غرفه های احداثی در پایانه ها و مجتمع های خدمات رفاهی بین راهی</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2-10-1- مدارک لازم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اخطاریه صادره از دفترخانه (مبنی بر مهلت یک ماهه جهت تخلیه. اصل قرارداد منعقده فيمابين مستاجر و شرکت سهامی خاص پایانه ها و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85926859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5ACF6-5F38-4584-81EE-C681ABEB3EB2}"/>
              </a:ext>
            </a:extLst>
          </p:cNvPr>
          <p:cNvSpPr txBox="1"/>
          <p:nvPr/>
        </p:nvSpPr>
        <p:spPr>
          <a:xfrm>
            <a:off x="945932" y="754604"/>
            <a:ext cx="8220403" cy="4651915"/>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2-10-2-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محل وقوع ملک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10-3 -2-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تبصره 4 قانون اصلاح قانون تأسیس شرکت سهامی خاص پایانه های عمومی و مجتمع های خدمات رفاهی بین راهی و ماده 200 آئین نامه اجرا</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2-11 پذیرش تقاضای صدور اجرائیه وصول مطالبات و پرداختهای خسارت بیمه گر</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6845580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564D49-EA07-4763-A905-3A32C24FC095}"/>
              </a:ext>
            </a:extLst>
          </p:cNvPr>
          <p:cNvSpPr txBox="1"/>
          <p:nvPr/>
        </p:nvSpPr>
        <p:spPr>
          <a:xfrm>
            <a:off x="709448" y="215233"/>
            <a:ext cx="8441121" cy="6445354"/>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2-11-1-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قرارداد بیمه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اسناد پرداخت خسارت از طرف بیمه گر</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حکم دادگاه مبنی بر اثبات عمد مسبب در ایجاد حادثه.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تأییدیه نیروی انتظامی یا پزشکی قانونی یا دادگاه مبنی بر مست بودن راننده یا استعمال مواد مخدر یا روانگردان.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تأییدیه راهنمائی و رانندگی مبنی بر فقدان گواهینامه راننده یا عدم تناسب گواهینامه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تأیید نیروی انتظامی مبنی بر مسروقه بودن وسیله نقلیه مسبب حادثه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24639694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7730A-699D-46C4-9851-ACFFEA68D19E}"/>
              </a:ext>
            </a:extLst>
          </p:cNvPr>
          <p:cNvSpPr txBox="1"/>
          <p:nvPr/>
        </p:nvSpPr>
        <p:spPr>
          <a:xfrm>
            <a:off x="1103586" y="770368"/>
            <a:ext cx="8046983" cy="4190891"/>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2-11-2- مرجع پذیرش درخواست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محل اقامت متعهد له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2-11-3-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تبصره 2 ماده 15 قانون بیمه اجباری خسارت وارده به شخص ثالث در اثر حوادث ناشی از وسایل نقلیه مصوب 20/02/95</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2-12 پذیرش تقاضای صدور اجرائیه وصول مطالبات و پرداختهای صندوق تأمین خسارتهای بدنی</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9746265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894E25-CEEA-410C-8B91-5F3CAE7A29FE}"/>
              </a:ext>
            </a:extLst>
          </p:cNvPr>
          <p:cNvSpPr txBox="1"/>
          <p:nvPr/>
        </p:nvSpPr>
        <p:spPr>
          <a:xfrm>
            <a:off x="756744" y="593605"/>
            <a:ext cx="8501556" cy="5259966"/>
          </a:xfrm>
          <a:prstGeom prst="rect">
            <a:avLst/>
          </a:prstGeom>
          <a:noFill/>
        </p:spPr>
        <p:txBody>
          <a:bodyPr wrap="square">
            <a:spAutoFit/>
          </a:bodyPr>
          <a:lstStyle/>
          <a:p>
            <a:pPr algn="just" rtl="1">
              <a:lnSpc>
                <a:spcPct val="107000"/>
              </a:lnSpc>
              <a:spcAft>
                <a:spcPts val="800"/>
              </a:spcAft>
            </a:pPr>
            <a:r>
              <a:rPr lang="ar-SA" sz="2400" b="1" dirty="0">
                <a:latin typeface="Calibri" panose="020F0502020204030204" pitchFamily="34" charset="0"/>
                <a:cs typeface="B Nazanin" panose="00000400000000000000" pitchFamily="2" charset="-78"/>
              </a:rPr>
              <a:t>2-12-1- مدارک لازم</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مدارک احراز هویت و سمت متقاضی.</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اصل قرارداد بیمه </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اصل اسناد پرداخت صندوق</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تأیید بیمه مرکزی مبنی بر نداشتن بیمه نامه انقضاء يا بطلان بیمه نامه.</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حکم دادگاه مبنی بر ورشکستگی یا توقف بیمه گر یا تعلیق و لغو پروانه</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گزارش راهنمائی و رانندگی مبنی بر شناخته </a:t>
            </a:r>
            <a:r>
              <a:rPr lang="fa-IR" sz="2400" b="1" dirty="0">
                <a:latin typeface="Calibri" panose="020F0502020204030204" pitchFamily="34" charset="0"/>
                <a:cs typeface="B Nazanin" panose="00000400000000000000" pitchFamily="2" charset="-78"/>
              </a:rPr>
              <a:t>نشدن </a:t>
            </a:r>
            <a:r>
              <a:rPr lang="ar-SA" sz="2400" b="1" dirty="0">
                <a:latin typeface="Calibri" panose="020F0502020204030204" pitchFamily="34" charset="0"/>
                <a:cs typeface="B Nazanin" panose="00000400000000000000" pitchFamily="2" charset="-78"/>
              </a:rPr>
              <a:t>و سیله نقلیه مسبب حادثه.</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گواهی نیروی انتظامی مبنی بر خارج از ظرفیت بودن سرنشینان وسیله نقلیه مسبب حادثه</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تقاضا نامه تکمیل شده اجرائیه.</a:t>
            </a:r>
            <a:endParaRPr lang="en-US" sz="24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6001869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161C16-9BE6-4F88-9F51-7E586BADCF89}"/>
              </a:ext>
            </a:extLst>
          </p:cNvPr>
          <p:cNvSpPr txBox="1"/>
          <p:nvPr/>
        </p:nvSpPr>
        <p:spPr>
          <a:xfrm>
            <a:off x="788276" y="833431"/>
            <a:ext cx="8517321" cy="4190891"/>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2-12-2-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محل اقامت متعهد له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2-12-3-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ماده 26 قانون بیمه اجباری خسارت وارده به شخص ثالث در اثر حوادث ناشی از وسایل نقلیه مصوب 20/02/95</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-2-13- پذیرش تقاضا صدور اجرائیه مهریه مندرج در سند ازدواج ثبت شده دردفاتر کنسولگری خارج از کشور</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67003537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4C38FF-1965-40D2-94A1-874A106F7475}"/>
              </a:ext>
            </a:extLst>
          </p:cNvPr>
          <p:cNvSpPr txBox="1"/>
          <p:nvPr/>
        </p:nvSpPr>
        <p:spPr>
          <a:xfrm>
            <a:off x="930166" y="279344"/>
            <a:ext cx="8312369" cy="5414303"/>
          </a:xfrm>
          <a:prstGeom prst="rect">
            <a:avLst/>
          </a:prstGeom>
          <a:noFill/>
        </p:spPr>
        <p:txBody>
          <a:bodyPr wrap="square">
            <a:spAutoFit/>
          </a:bodyPr>
          <a:lstStyle/>
          <a:p>
            <a:pPr algn="just" rtl="1">
              <a:lnSpc>
                <a:spcPct val="150000"/>
              </a:lnSpc>
              <a:spcAft>
                <a:spcPts val="800"/>
              </a:spcAft>
            </a:pPr>
            <a:r>
              <a:rPr lang="ar-SA" sz="2800" b="1" dirty="0">
                <a:latin typeface="Calibri" panose="020F0502020204030204" pitchFamily="34" charset="0"/>
                <a:cs typeface="B Nazanin" panose="00000400000000000000" pitchFamily="2" charset="-78"/>
              </a:rPr>
              <a:t>2-1-2- نکات مهم</a:t>
            </a:r>
            <a:endParaRPr lang="en-US" sz="2800" b="1" dirty="0">
              <a:latin typeface="Calibri" panose="020F0502020204030204" pitchFamily="34" charset="0"/>
              <a:cs typeface="B Nazanin" panose="00000400000000000000" pitchFamily="2" charset="-78"/>
            </a:endParaRPr>
          </a:p>
          <a:p>
            <a:pPr algn="just" rtl="1">
              <a:lnSpc>
                <a:spcPct val="150000"/>
              </a:lnSpc>
              <a:spcAft>
                <a:spcPts val="800"/>
              </a:spcAft>
            </a:pPr>
            <a:r>
              <a:rPr lang="ar-SA" sz="2800" b="1" dirty="0">
                <a:latin typeface="Calibri" panose="020F0502020204030204" pitchFamily="34" charset="0"/>
                <a:cs typeface="B Nazanin" panose="00000400000000000000" pitchFamily="2" charset="-78"/>
              </a:rPr>
              <a:t>الف- تقاضای صدور اجرائیه صرفاً عليه صادر کننده چک و در صورت فوت، عليه وراث وی قابل پذیرش است و در مورد چکهای صادره از اشخاص حقوقی متقاضی می تواند هم علیه صادر کننده و هم صاحب حساب متضامناً درخواست اجرا نماید . </a:t>
            </a:r>
            <a:endParaRPr lang="en-US" sz="2800" b="1" dirty="0">
              <a:latin typeface="Calibri" panose="020F0502020204030204" pitchFamily="34" charset="0"/>
              <a:cs typeface="B Nazanin" panose="00000400000000000000" pitchFamily="2" charset="-78"/>
            </a:endParaRPr>
          </a:p>
          <a:p>
            <a:pPr algn="just" rtl="1">
              <a:lnSpc>
                <a:spcPct val="150000"/>
              </a:lnSpc>
              <a:spcAft>
                <a:spcPts val="800"/>
              </a:spcAft>
            </a:pPr>
            <a:r>
              <a:rPr lang="ar-SA" sz="2800" b="1" dirty="0">
                <a:latin typeface="Calibri" panose="020F0502020204030204" pitchFamily="34" charset="0"/>
                <a:cs typeface="B Nazanin" panose="00000400000000000000" pitchFamily="2" charset="-78"/>
              </a:rPr>
              <a:t>ب- در صورت تعدد چک های مورد تقاضا علیه بدهکار واحد سردفتر مکلف است در قالب یک تقاضانامه نـ سبت به پذیرش تقاضای صدور اجراییه مبادرت نماید.</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562958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339EC9-EB6C-4215-ADF5-679921D518F5}"/>
              </a:ext>
            </a:extLst>
          </p:cNvPr>
          <p:cNvSpPr txBox="1"/>
          <p:nvPr/>
        </p:nvSpPr>
        <p:spPr>
          <a:xfrm>
            <a:off x="882870" y="378362"/>
            <a:ext cx="8359665" cy="5757730"/>
          </a:xfrm>
          <a:prstGeom prst="rect">
            <a:avLst/>
          </a:prstGeom>
          <a:noFill/>
        </p:spPr>
        <p:txBody>
          <a:bodyPr wrap="square">
            <a:spAutoFit/>
          </a:bodyPr>
          <a:lstStyle/>
          <a:p>
            <a:pPr algn="just" rtl="1">
              <a:lnSpc>
                <a:spcPct val="107000"/>
              </a:lnSpc>
              <a:spcAft>
                <a:spcPts val="800"/>
              </a:spcAft>
            </a:pPr>
            <a:r>
              <a:rPr lang="ar-SA" sz="2400" b="1" dirty="0">
                <a:latin typeface="Calibri" panose="020F0502020204030204" pitchFamily="34" charset="0"/>
                <a:cs typeface="B Nazanin" panose="00000400000000000000" pitchFamily="2" charset="-78"/>
              </a:rPr>
              <a:t>2-13-1- مدارک لازم</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مدارک احراز هویت و سمت متقاضی</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اصل سند ازدواج </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تأئیدیه سند ازدواج توسط وزارت امور خارجه.</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تقاضا نامه تکمیل شده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2-13-2- مرجع پذیرش درخواست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پذیرش درخواست درخواست صدور صدور اجرائیه از دفاتر اسناد رسمی واقع در شهر تهران صورت می گیرد.</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2-13-3- مستند قانونی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ماده 31 قانون ثبت احوال و تبصره ماده 15 قانون حمایت خانواده مصوب 01/12/91</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2-14 - پذیرش تقاضای صدور اجرائیه برگ وثیقه انبارهای عمومی</a:t>
            </a:r>
            <a:endParaRPr lang="en-US" sz="24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1421124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EEAA93-E999-47CD-A50C-E82386983015}"/>
              </a:ext>
            </a:extLst>
          </p:cNvPr>
          <p:cNvSpPr txBox="1"/>
          <p:nvPr/>
        </p:nvSpPr>
        <p:spPr>
          <a:xfrm>
            <a:off x="867103" y="363414"/>
            <a:ext cx="8406963" cy="5523307"/>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2-14-1-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اصل برگ وثیقه انبار عمومی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-2-14-2 نکات مهم</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الف - اولین ظهرنویسی برگ وثیقه باید در دفتر انبار ثبت شده باشد.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ب - از موعد مذکور در برگ وثیقه ده روز گذشته باشد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-2-14-3- مرجع پذیرش درخواست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محل انبار عمومی کالای مربوطه صورت می گیرد.</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7326764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6D4C6-FA02-443F-B4CD-3967F8C14E3C}"/>
              </a:ext>
            </a:extLst>
          </p:cNvPr>
          <p:cNvSpPr txBox="1"/>
          <p:nvPr/>
        </p:nvSpPr>
        <p:spPr>
          <a:xfrm>
            <a:off x="1072056" y="1220502"/>
            <a:ext cx="8343900" cy="3475310"/>
          </a:xfrm>
          <a:prstGeom prst="rect">
            <a:avLst/>
          </a:prstGeom>
          <a:noFill/>
        </p:spPr>
        <p:txBody>
          <a:bodyPr wrap="square">
            <a:spAutoFit/>
          </a:bodyPr>
          <a:lstStyle/>
          <a:p>
            <a:pPr algn="just" rtl="1">
              <a:lnSpc>
                <a:spcPct val="150000"/>
              </a:lnSpc>
              <a:spcAft>
                <a:spcPts val="800"/>
              </a:spcAft>
            </a:pPr>
            <a:r>
              <a:rPr lang="ar-SA" sz="2800" b="1" dirty="0">
                <a:latin typeface="Calibri" panose="020F0502020204030204" pitchFamily="34" charset="0"/>
                <a:cs typeface="B Nazanin" panose="00000400000000000000" pitchFamily="2" charset="-78"/>
              </a:rPr>
              <a:t>2-14-4- مستند قانونی صدور اجرائیه ماده</a:t>
            </a:r>
            <a:endParaRPr lang="en-US" sz="2800" b="1" dirty="0">
              <a:latin typeface="Calibri" panose="020F0502020204030204" pitchFamily="34" charset="0"/>
              <a:cs typeface="B Nazanin" panose="00000400000000000000" pitchFamily="2" charset="-78"/>
            </a:endParaRPr>
          </a:p>
          <a:p>
            <a:pPr algn="just" rtl="1">
              <a:lnSpc>
                <a:spcPct val="150000"/>
              </a:lnSpc>
              <a:spcAft>
                <a:spcPts val="800"/>
              </a:spcAft>
            </a:pPr>
            <a:r>
              <a:rPr lang="ar-SA" sz="2800" b="1" dirty="0">
                <a:latin typeface="Calibri" panose="020F0502020204030204" pitchFamily="34" charset="0"/>
                <a:cs typeface="B Nazanin" panose="00000400000000000000" pitchFamily="2" charset="-78"/>
              </a:rPr>
              <a:t> 10 تصویب نامه انبارهای عمومی مصوب 11/06/40 و ماده 179 آئین نامه اجرا.</a:t>
            </a:r>
            <a:endParaRPr lang="en-US" sz="2800" b="1" dirty="0">
              <a:latin typeface="Calibri" panose="020F0502020204030204" pitchFamily="34" charset="0"/>
              <a:cs typeface="B Nazanin" panose="00000400000000000000" pitchFamily="2" charset="-78"/>
            </a:endParaRPr>
          </a:p>
          <a:p>
            <a:pPr algn="just" rtl="1">
              <a:lnSpc>
                <a:spcPct val="150000"/>
              </a:lnSpc>
              <a:spcAft>
                <a:spcPts val="800"/>
              </a:spcAft>
            </a:pPr>
            <a:r>
              <a:rPr lang="ar-SA" sz="2800" b="1" dirty="0">
                <a:latin typeface="Calibri" panose="020F0502020204030204" pitchFamily="34" charset="0"/>
                <a:cs typeface="B Nazanin" panose="00000400000000000000" pitchFamily="2" charset="-78"/>
              </a:rPr>
              <a:t>2-15- پذیرش تقاضا جهت صدور اجرائیه آب بها، آب سازمانها و شرکتهای تابع وزارت نیرو</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8660378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E84CE5-71B8-4242-AEB2-D7FDE2873CA3}"/>
              </a:ext>
            </a:extLst>
          </p:cNvPr>
          <p:cNvSpPr txBox="1"/>
          <p:nvPr/>
        </p:nvSpPr>
        <p:spPr>
          <a:xfrm>
            <a:off x="772510" y="544833"/>
            <a:ext cx="8548852" cy="5318123"/>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2-15-1- مدارک لازم مدارک</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قراردادهای منعقده بین سازمانها و شرکتهای آبیاری و استفاده کنندگان از آب مربوط به وصول آب بهاء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رأی صادره از کمیسیون مذکور در ماده واحـده مصوب 1346 قانون وصول بهای آب سازمانها و شرکتهای تابع وزارت نیرو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اخطاریه ابلاغ شده موضوع تبصره 6 ماده 33 و 34 قانون توزیع عادلانه آب مصوب 1361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صورتحساب بدهی مصرف کننده مربوط به بهای آب پرداخت نشده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0654058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957356-B9B7-44C3-A622-9E6283F9A980}"/>
              </a:ext>
            </a:extLst>
          </p:cNvPr>
          <p:cNvSpPr txBox="1"/>
          <p:nvPr/>
        </p:nvSpPr>
        <p:spPr>
          <a:xfrm>
            <a:off x="930166" y="642019"/>
            <a:ext cx="8343900" cy="4651915"/>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2-15-2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 نه واقع در محل وقوع ملک مربوطه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2-15-3-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ماده واحده قانون وصول بهای آب سازمانها و شرکتهای تابع وزارت آب و برق مصوب 08/03/46 و ماده 53 قانون آب و نحوه ملی شدن آن مصوب 1347 و مواد 33 و 34 قانون توزیع عادلانه آب مصوب 16/12/61 و مــواد 196 و 197 آئین نامه اجرا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2-16 - پذیرش صدور اجرائيه وصول بهاء برق</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843849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DAE20F-68C5-4C2D-8404-197F783A4344}"/>
              </a:ext>
            </a:extLst>
          </p:cNvPr>
          <p:cNvSpPr txBox="1"/>
          <p:nvPr/>
        </p:nvSpPr>
        <p:spPr>
          <a:xfrm>
            <a:off x="835572" y="391834"/>
            <a:ext cx="8314997" cy="6050311"/>
          </a:xfrm>
          <a:prstGeom prst="rect">
            <a:avLst/>
          </a:prstGeom>
          <a:noFill/>
        </p:spPr>
        <p:txBody>
          <a:bodyPr wrap="square">
            <a:spAutoFit/>
          </a:bodyPr>
          <a:lstStyle/>
          <a:p>
            <a:pPr algn="just" rtl="1">
              <a:lnSpc>
                <a:spcPct val="107000"/>
              </a:lnSpc>
              <a:spcAft>
                <a:spcPts val="800"/>
              </a:spcAft>
            </a:pPr>
            <a:r>
              <a:rPr lang="ar-SA" sz="2400" b="1" dirty="0">
                <a:latin typeface="Calibri" panose="020F0502020204030204" pitchFamily="34" charset="0"/>
                <a:cs typeface="B Nazanin" panose="00000400000000000000" pitchFamily="2" charset="-78"/>
              </a:rPr>
              <a:t>2-16-1- مدارک لازم</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مدرک احراز هویت و سمت متقاضی </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فرم مخصوص حاوی مقدار برق مصرف شده یا هزینه های دیگر براسا تعرفه قانونی.</a:t>
            </a:r>
            <a:endParaRPr lang="en-US" sz="24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400" b="1" dirty="0">
                <a:latin typeface="Calibri" panose="020F0502020204030204" pitchFamily="34" charset="0"/>
                <a:cs typeface="B Nazanin" panose="00000400000000000000" pitchFamily="2" charset="-78"/>
              </a:rPr>
              <a:t>تقاضا نامه تکمیل شده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2-16-2- مرجع پذیرش درخواست صدور اجرائیه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پذیرش درخواست صدور اجرائیه از دفترخانه محل وقوع ملک مربوطه صورت می گیرد.</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2-16-3- مستند قانونی صدور اجرائیه </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ماده 18 آئین نامه اجرائی قانون آب و برق خوزستان مصوب ماده 17 و آئین نامه اجرائی قانون استقلال شرکتهای توزیع نیروی برق در استانها مصوب 86/3/13 و ماده 198 آئین نامه</a:t>
            </a:r>
            <a:endParaRPr lang="en-US" sz="24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400" b="1" dirty="0">
                <a:latin typeface="Calibri" panose="020F0502020204030204" pitchFamily="34" charset="0"/>
                <a:cs typeface="B Nazanin" panose="00000400000000000000" pitchFamily="2" charset="-78"/>
              </a:rPr>
              <a:t>2-17 - پذیرش تقاضای صدور اجرائیه بهاء تلفن، گاز، فاضلاب، آب و برق</a:t>
            </a:r>
            <a:endParaRPr lang="en-US" sz="24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25017003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9C7959-9803-4E21-9248-7FE260D11702}"/>
              </a:ext>
            </a:extLst>
          </p:cNvPr>
          <p:cNvSpPr txBox="1"/>
          <p:nvPr/>
        </p:nvSpPr>
        <p:spPr>
          <a:xfrm>
            <a:off x="567559" y="294060"/>
            <a:ext cx="8706507" cy="5984331"/>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2-17-1-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قبض مربوط به بهاء تلفن، گاز، فاضلاب، آب و برق.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اخطار ابلاغ شده مربوط به مهلت پرداخت به مصرف کننده.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2-17-2 - 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محل وقوع ملک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-2-17-3 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قانون مجازات استفاده کنندگان غیرمجاز آب، برق، تلفن، فاضلاب و گاز مصوب 10/03/96</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72188641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12A300-BAE8-474C-AE31-C6E40A550053}"/>
              </a:ext>
            </a:extLst>
          </p:cNvPr>
          <p:cNvSpPr txBox="1"/>
          <p:nvPr/>
        </p:nvSpPr>
        <p:spPr>
          <a:xfrm>
            <a:off x="0" y="1870612"/>
            <a:ext cx="6109138" cy="2825710"/>
          </a:xfrm>
          <a:prstGeom prst="rect">
            <a:avLst/>
          </a:prstGeom>
          <a:noFill/>
        </p:spPr>
        <p:txBody>
          <a:bodyPr wrap="square">
            <a:spAutoFit/>
          </a:bodyPr>
          <a:lstStyle/>
          <a:p>
            <a:pPr algn="just" rtl="1">
              <a:lnSpc>
                <a:spcPct val="107000"/>
              </a:lnSpc>
              <a:spcAft>
                <a:spcPts val="800"/>
              </a:spcAft>
            </a:pPr>
            <a:r>
              <a:rPr lang="fa-IR" sz="16600" dirty="0">
                <a:latin typeface="IranNastaliq" panose="02000503000000020003" pitchFamily="2" charset="0"/>
                <a:cs typeface="IranNastaliq" panose="02000503000000020003" pitchFamily="2" charset="0"/>
              </a:rPr>
              <a:t>پایان</a:t>
            </a:r>
            <a:endParaRPr lang="en-US" sz="2800" dirty="0">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407954611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E938D5-FCF8-4C29-A93E-823A03FB1258}"/>
              </a:ext>
            </a:extLst>
          </p:cNvPr>
          <p:cNvSpPr txBox="1"/>
          <p:nvPr/>
        </p:nvSpPr>
        <p:spPr>
          <a:xfrm>
            <a:off x="1119352" y="1224619"/>
            <a:ext cx="8125810" cy="4019049"/>
          </a:xfrm>
          <a:prstGeom prst="rect">
            <a:avLst/>
          </a:prstGeom>
          <a:noFill/>
        </p:spPr>
        <p:txBody>
          <a:bodyPr wrap="square">
            <a:spAutoFit/>
          </a:bodyPr>
          <a:lstStyle/>
          <a:p>
            <a:pPr algn="just" rtl="1">
              <a:lnSpc>
                <a:spcPct val="150000"/>
              </a:lnSpc>
              <a:spcAft>
                <a:spcPts val="800"/>
              </a:spcAft>
            </a:pPr>
            <a:r>
              <a:rPr lang="ar-SA" sz="2800" b="1" dirty="0">
                <a:latin typeface="Calibri" panose="020F0502020204030204" pitchFamily="34" charset="0"/>
                <a:cs typeface="B Nazanin" panose="00000400000000000000" pitchFamily="2" charset="-78"/>
              </a:rPr>
              <a:t>ج-در صورت تعدد صاحبان حساب درخواست اجرای چک فقط نسبت به شخص یا اشخاصی که برابر گواهینامه عدم پرداخت چک را امضاء نموده اند نسبت به مبلغ چک قابل پذیرش می باشد </a:t>
            </a:r>
            <a:endParaRPr lang="fa-IR" sz="2800" b="1" dirty="0">
              <a:latin typeface="Calibri" panose="020F0502020204030204" pitchFamily="34" charset="0"/>
              <a:cs typeface="B Nazanin" panose="00000400000000000000" pitchFamily="2" charset="-78"/>
            </a:endParaRPr>
          </a:p>
          <a:p>
            <a:pPr algn="just" rtl="1">
              <a:lnSpc>
                <a:spcPct val="150000"/>
              </a:lnSpc>
              <a:spcAft>
                <a:spcPts val="800"/>
              </a:spcAft>
            </a:pPr>
            <a:r>
              <a:rPr lang="ar-SA" sz="2800" b="1" dirty="0">
                <a:latin typeface="Calibri" panose="020F0502020204030204" pitchFamily="34" charset="0"/>
                <a:cs typeface="B Nazanin" panose="00000400000000000000" pitchFamily="2" charset="-78"/>
              </a:rPr>
              <a:t>د-دارنده چک که حق تقاضای پذیرش درخواست صدور اجرائیه را دارد اعم کسی که چک در وجه آن صادر شده باشد یا بنام او ظهرنویسی شده یا حامل چک در مورد چکهای در وجه حامل</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2839056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193F93-828C-42C7-B900-E8E846A7E48F}"/>
              </a:ext>
            </a:extLst>
          </p:cNvPr>
          <p:cNvSpPr txBox="1"/>
          <p:nvPr/>
        </p:nvSpPr>
        <p:spPr>
          <a:xfrm>
            <a:off x="709448" y="347419"/>
            <a:ext cx="8576442" cy="6163162"/>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هـ - چک مورد تقاضا باید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صادره از شعب بانک های ایرانی یا شعب آن در خارج از کشور باشند چکهای صادره از موسسات اعتباری مالی مجاز غیربانکی قابل پذیرش نیست)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وعده دار نباشد</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از حیث مبلغ و تاریخ و سایر مندرجات آن مخدوش نباشد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امضاء ذیل چک با نمونه امضاء موجود در بانک مطابقت نماید.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چک های صادره از اشخاص حقوقی دارای امضاء و مـهر شخص حقوقی باشند.</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درج عباراتی از قبیل بابت تضمین انجام کار یا امانت و متن چک مانع از پذیرش نمی باشد.</a:t>
            </a:r>
            <a:endParaRPr lang="en-US" sz="2800" b="1" dirty="0">
              <a:latin typeface="Calibri" panose="020F0502020204030204" pitchFamily="34" charset="0"/>
              <a:cs typeface="B Nazanin" panose="00000400000000000000" pitchFamily="2" charset="-78"/>
            </a:endParaRPr>
          </a:p>
          <a:p>
            <a:pPr marL="457200" algn="just" rtl="1">
              <a:lnSpc>
                <a:spcPct val="107000"/>
              </a:lnSpc>
              <a:spcAft>
                <a:spcPts val="800"/>
              </a:spcAft>
            </a:pPr>
            <a:r>
              <a:rPr lang="ar-SA" sz="1800" b="1" dirty="0">
                <a:effectLst/>
                <a:latin typeface="Calibri" panose="020F0502020204030204" pitchFamily="34" charset="0"/>
                <a:ea typeface="Calibri" panose="020F0502020204030204" pitchFamily="34" charset="0"/>
                <a:cs typeface="B Nazanin" panose="00000400000000000000" pitchFamily="2"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54821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8405EC-C78F-46F1-AADF-38829656C5E7}"/>
              </a:ext>
            </a:extLst>
          </p:cNvPr>
          <p:cNvSpPr txBox="1"/>
          <p:nvPr/>
        </p:nvSpPr>
        <p:spPr>
          <a:xfrm>
            <a:off x="867103" y="378372"/>
            <a:ext cx="8406963" cy="5050870"/>
          </a:xfrm>
          <a:prstGeom prst="rect">
            <a:avLst/>
          </a:prstGeom>
          <a:noFill/>
        </p:spPr>
        <p:txBody>
          <a:bodyPr wrap="square">
            <a:spAutoFit/>
          </a:bodyPr>
          <a:lstStyle/>
          <a:p>
            <a:pPr algn="just" rtl="1">
              <a:lnSpc>
                <a:spcPct val="107000"/>
              </a:lnSpc>
              <a:spcAft>
                <a:spcPts val="800"/>
              </a:spcAft>
            </a:pPr>
            <a:r>
              <a:rPr lang="en-US" sz="1800" b="1" dirty="0">
                <a:effectLst/>
                <a:latin typeface="Calibri" panose="020F0502020204030204" pitchFamily="34" charset="0"/>
                <a:ea typeface="Calibri" panose="020F0502020204030204" pitchFamily="34" charset="0"/>
                <a:cs typeface="B Nazanin" panose="00000400000000000000" pitchFamily="2" charset="-78"/>
              </a:rPr>
              <a:t>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و - گواهینامه عدم پرداخت چک باید حاوی شرایط زیر 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علت برگشت چک در گواهینامه عدم پرداخت قید شده 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گواهینامه عدم پرداخت دارای کد رهگیری و مهر و امضای متصدی مربوطه 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مطابقت امضای چک با نمونه امضای موجود در سوابق بانکی گواهی شده 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گواهینامه معارض نباشد (در صورت ارائه گواهینامه های متعدد و متعارض، پذیرش درخواست موکول به رفع تعارض از بانک محال عليه می باشد).</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962145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767541-1D3A-47D9-B1FC-E444E6B05966}"/>
              </a:ext>
            </a:extLst>
          </p:cNvPr>
          <p:cNvSpPr txBox="1"/>
          <p:nvPr/>
        </p:nvSpPr>
        <p:spPr>
          <a:xfrm>
            <a:off x="1008994" y="1006195"/>
            <a:ext cx="8157341" cy="4396075"/>
          </a:xfrm>
          <a:prstGeom prst="rect">
            <a:avLst/>
          </a:prstGeom>
          <a:noFill/>
        </p:spPr>
        <p:txBody>
          <a:bodyPr wrap="square">
            <a:spAutoFit/>
          </a:bodyPr>
          <a:lstStyle/>
          <a:p>
            <a:pPr algn="just" rtl="1">
              <a:lnSpc>
                <a:spcPct val="200000"/>
              </a:lnSpc>
              <a:spcAft>
                <a:spcPts val="800"/>
              </a:spcAft>
            </a:pPr>
            <a:r>
              <a:rPr lang="ar-SA" sz="2800" b="1" dirty="0">
                <a:latin typeface="Calibri" panose="020F0502020204030204" pitchFamily="34" charset="0"/>
                <a:cs typeface="B Nazanin" panose="00000400000000000000" pitchFamily="2" charset="-78"/>
              </a:rPr>
              <a:t>2-1-3-مرجع پذیرش درخواست صدور اجرائیه </a:t>
            </a:r>
            <a:endParaRPr lang="en-US" sz="2800" b="1" dirty="0">
              <a:latin typeface="Calibri" panose="020F0502020204030204" pitchFamily="34" charset="0"/>
              <a:cs typeface="B Nazanin" panose="00000400000000000000" pitchFamily="2" charset="-78"/>
            </a:endParaRPr>
          </a:p>
          <a:p>
            <a:pPr algn="just" rtl="1">
              <a:lnSpc>
                <a:spcPct val="200000"/>
              </a:lnSpc>
              <a:spcAft>
                <a:spcPts val="800"/>
              </a:spcAft>
            </a:pPr>
            <a:r>
              <a:rPr lang="ar-SA" sz="2800" b="1" dirty="0">
                <a:latin typeface="Calibri" panose="020F0502020204030204" pitchFamily="34" charset="0"/>
                <a:cs typeface="B Nazanin" panose="00000400000000000000" pitchFamily="2" charset="-78"/>
              </a:rPr>
              <a:t>درخواست اجرای چک از دفاتر اسناد رسمی واقع در محل اقامت متقاضی (متعهدله) یا محل وقوع بانک محال علیه صورت می گیرد و در مورد چک های صادره از شعب بانک های ایرانی در خارج از کشور از دفاتر اسنادرسمی واقع در شهر تهران به عمل می آید </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4607575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F3DD47-D24D-44EA-9EF1-B7FB22A481EE}"/>
              </a:ext>
            </a:extLst>
          </p:cNvPr>
          <p:cNvSpPr txBox="1"/>
          <p:nvPr/>
        </p:nvSpPr>
        <p:spPr>
          <a:xfrm>
            <a:off x="977462" y="320116"/>
            <a:ext cx="8296604" cy="5881738"/>
          </a:xfrm>
          <a:prstGeom prst="rect">
            <a:avLst/>
          </a:prstGeom>
          <a:noFill/>
        </p:spPr>
        <p:txBody>
          <a:bodyPr wrap="square">
            <a:spAutoFit/>
          </a:bodyPr>
          <a:lstStyle/>
          <a:p>
            <a:pPr algn="just" rtl="1">
              <a:lnSpc>
                <a:spcPct val="107000"/>
              </a:lnSpc>
              <a:spcAft>
                <a:spcPts val="800"/>
              </a:spcAft>
            </a:pPr>
            <a:r>
              <a:rPr lang="ar-SA" sz="2800" b="1" dirty="0">
                <a:latin typeface="Calibri" panose="020F0502020204030204" pitchFamily="34" charset="0"/>
                <a:cs typeface="B Nazanin" panose="00000400000000000000" pitchFamily="2" charset="-78"/>
              </a:rPr>
              <a:t>2-1-4-مستند قانونی صدور اجرائیه </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ماده 2 قانون صدور چک مصوب 1355 و ماده 183 آئین نامه اجرا.</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2-2- پذیرش تقاضای صدور اجرائیه وصول هزینه های مشترک آپارتمانها 2-2-1- مدارک لازم</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احراز هویت و سمت متقاضی</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اظهار نامه ابلاغ شده ابلاغ شده به مالک آپارتمان یا استفاده کننده</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صورتحساب ریز بدهی سهم مالک یا استفاده کننده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مدارک مثبت سمت مدیر یا هیأت مدیره (تقاضا باید از طرف مدیر یا هیأت مدیره یا وکیل آنان باشد )</a:t>
            </a:r>
            <a:endParaRPr lang="en-US" sz="2800" b="1" dirty="0">
              <a:latin typeface="Calibri" panose="020F0502020204030204" pitchFamily="34" charset="0"/>
              <a:cs typeface="B Nazanin" panose="00000400000000000000" pitchFamily="2" charset="-78"/>
            </a:endParaRPr>
          </a:p>
          <a:p>
            <a:pPr lvl="0" indent="-342900" algn="just" rtl="1">
              <a:lnSpc>
                <a:spcPct val="107000"/>
              </a:lnSpc>
              <a:spcAft>
                <a:spcPts val="800"/>
              </a:spcAft>
              <a:buFont typeface="Symbol" panose="05050102010706020507" pitchFamily="18" charset="2"/>
              <a:buChar char=""/>
            </a:pPr>
            <a:r>
              <a:rPr lang="ar-SA" sz="2800" b="1" dirty="0">
                <a:latin typeface="Calibri" panose="020F0502020204030204" pitchFamily="34" charset="0"/>
                <a:cs typeface="B Nazanin" panose="00000400000000000000" pitchFamily="2" charset="-78"/>
              </a:rPr>
              <a:t>تقاضا نامه تکمیل شده اجرائیه.</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664998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514CB7-EA0D-4F20-8515-6DD38F37D042}"/>
              </a:ext>
            </a:extLst>
          </p:cNvPr>
          <p:cNvSpPr txBox="1"/>
          <p:nvPr/>
        </p:nvSpPr>
        <p:spPr>
          <a:xfrm>
            <a:off x="961696" y="1054148"/>
            <a:ext cx="8328135" cy="4190891"/>
          </a:xfrm>
          <a:prstGeom prst="rect">
            <a:avLst/>
          </a:prstGeom>
          <a:noFill/>
        </p:spPr>
        <p:txBody>
          <a:bodyPr wrap="square">
            <a:spAutoFit/>
          </a:bodyPr>
          <a:lstStyle/>
          <a:p>
            <a:pPr algn="just" rtl="1">
              <a:lnSpc>
                <a:spcPct val="107000"/>
              </a:lnSpc>
              <a:spcAft>
                <a:spcPts val="800"/>
              </a:spcAft>
            </a:pPr>
            <a:r>
              <a:rPr lang="en-US" sz="1800" b="1" dirty="0">
                <a:effectLst/>
                <a:latin typeface="B Nazanin" panose="00000400000000000000" pitchFamily="2" charset="-78"/>
                <a:ea typeface="Calibri" panose="020F0502020204030204" pitchFamily="34" charset="0"/>
                <a:cs typeface="Arial" panose="020B0604020202020204" pitchFamily="34" charset="0"/>
              </a:rPr>
              <a:t> </a:t>
            </a:r>
            <a:r>
              <a:rPr lang="ar-SA" sz="2800" b="1" dirty="0">
                <a:latin typeface="Calibri" panose="020F0502020204030204" pitchFamily="34" charset="0"/>
                <a:cs typeface="B Nazanin" panose="00000400000000000000" pitchFamily="2" charset="-78"/>
              </a:rPr>
              <a:t>2-2-2-مرجع پذیرش درخواست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پذیرش درخواست صدور اجرائیه از دفترخانه واقع در شهر محل وقوع ملک صورت می گیرد.</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2-2-3-مستند قانونی صدور اجرائیه</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ماده 10 مكرر اصلاحی قانون تملک آپارتمانها مصـوب 02/11/1351 و اصلاحی 17/03/1359 و ماده 108 آئین نامه اجرا</a:t>
            </a:r>
            <a:endParaRPr lang="en-US" sz="2800" b="1" dirty="0">
              <a:latin typeface="Calibri" panose="020F0502020204030204" pitchFamily="34" charset="0"/>
              <a:cs typeface="B Nazanin" panose="00000400000000000000" pitchFamily="2" charset="-78"/>
            </a:endParaRPr>
          </a:p>
          <a:p>
            <a:pPr algn="just" rtl="1">
              <a:lnSpc>
                <a:spcPct val="107000"/>
              </a:lnSpc>
              <a:spcAft>
                <a:spcPts val="800"/>
              </a:spcAft>
            </a:pPr>
            <a:r>
              <a:rPr lang="ar-SA" sz="2800" b="1" dirty="0">
                <a:latin typeface="Calibri" panose="020F0502020204030204" pitchFamily="34" charset="0"/>
                <a:cs typeface="B Nazanin" panose="00000400000000000000" pitchFamily="2" charset="-78"/>
              </a:rPr>
              <a:t>2-3- پذیرش تقاضای صدور اجرائیه وصول هزینه های مشترک شرکت شهرکهای صنعتی</a:t>
            </a:r>
            <a:endParaRPr lang="en-US" sz="2800" b="1" dirty="0">
              <a:latin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5382836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2491</Words>
  <Application>Microsoft Office PowerPoint</Application>
  <PresentationFormat>Widescreen</PresentationFormat>
  <Paragraphs>216</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B Nazanin</vt:lpstr>
      <vt:lpstr>Calibri</vt:lpstr>
      <vt:lpstr>IranNastaliq</vt:lpstr>
      <vt:lpstr>Symbol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 gandomkar</dc:creator>
  <cp:lastModifiedBy>reza gandomkar</cp:lastModifiedBy>
  <cp:revision>9</cp:revision>
  <dcterms:created xsi:type="dcterms:W3CDTF">2023-12-20T06:36:56Z</dcterms:created>
  <dcterms:modified xsi:type="dcterms:W3CDTF">2023-12-20T07:11:11Z</dcterms:modified>
</cp:coreProperties>
</file>